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62"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458B2B-037E-41D7-B9AE-01FD92452E5E}" type="datetimeFigureOut">
              <a:rPr lang="en-US" smtClean="0"/>
              <a:t>3/21/2020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48507-EAAB-4381-914B-2D1E1796DF54}" type="slidenum">
              <a:rPr lang="en-US" smtClean="0"/>
              <a:t>‹#›</a:t>
            </a:fld>
            <a:endParaRPr lang="en-US"/>
          </a:p>
        </p:txBody>
      </p:sp>
    </p:spTree>
    <p:extLst>
      <p:ext uri="{BB962C8B-B14F-4D97-AF65-F5344CB8AC3E}">
        <p14:creationId xmlns:p14="http://schemas.microsoft.com/office/powerpoint/2010/main" val="77992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58B2B-037E-41D7-B9AE-01FD92452E5E}" type="datetimeFigureOut">
              <a:rPr lang="en-US" smtClean="0"/>
              <a:t>3/21/2020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48507-EAAB-4381-914B-2D1E1796DF54}" type="slidenum">
              <a:rPr lang="en-US" smtClean="0"/>
              <a:t>‹#›</a:t>
            </a:fld>
            <a:endParaRPr lang="en-US"/>
          </a:p>
        </p:txBody>
      </p:sp>
    </p:spTree>
    <p:extLst>
      <p:ext uri="{BB962C8B-B14F-4D97-AF65-F5344CB8AC3E}">
        <p14:creationId xmlns:p14="http://schemas.microsoft.com/office/powerpoint/2010/main" val="3514845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58B2B-037E-41D7-B9AE-01FD92452E5E}" type="datetimeFigureOut">
              <a:rPr lang="en-US" smtClean="0"/>
              <a:t>3/21/2020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48507-EAAB-4381-914B-2D1E1796DF54}" type="slidenum">
              <a:rPr lang="en-US" smtClean="0"/>
              <a:t>‹#›</a:t>
            </a:fld>
            <a:endParaRPr lang="en-US"/>
          </a:p>
        </p:txBody>
      </p:sp>
    </p:spTree>
    <p:extLst>
      <p:ext uri="{BB962C8B-B14F-4D97-AF65-F5344CB8AC3E}">
        <p14:creationId xmlns:p14="http://schemas.microsoft.com/office/powerpoint/2010/main" val="1436972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458B2B-037E-41D7-B9AE-01FD92452E5E}" type="datetimeFigureOut">
              <a:rPr lang="en-US" smtClean="0"/>
              <a:t>3/21/2020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48507-EAAB-4381-914B-2D1E1796DF54}" type="slidenum">
              <a:rPr lang="en-US" smtClean="0"/>
              <a:t>‹#›</a:t>
            </a:fld>
            <a:endParaRPr lang="en-US"/>
          </a:p>
        </p:txBody>
      </p:sp>
    </p:spTree>
    <p:extLst>
      <p:ext uri="{BB962C8B-B14F-4D97-AF65-F5344CB8AC3E}">
        <p14:creationId xmlns:p14="http://schemas.microsoft.com/office/powerpoint/2010/main" val="2078012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458B2B-037E-41D7-B9AE-01FD92452E5E}" type="datetimeFigureOut">
              <a:rPr lang="en-US" smtClean="0"/>
              <a:t>3/21/2020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848507-EAAB-4381-914B-2D1E1796DF54}" type="slidenum">
              <a:rPr lang="en-US" smtClean="0"/>
              <a:t>‹#›</a:t>
            </a:fld>
            <a:endParaRPr lang="en-US"/>
          </a:p>
        </p:txBody>
      </p:sp>
    </p:spTree>
    <p:extLst>
      <p:ext uri="{BB962C8B-B14F-4D97-AF65-F5344CB8AC3E}">
        <p14:creationId xmlns:p14="http://schemas.microsoft.com/office/powerpoint/2010/main" val="2857722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458B2B-037E-41D7-B9AE-01FD92452E5E}" type="datetimeFigureOut">
              <a:rPr lang="en-US" smtClean="0"/>
              <a:t>3/21/2020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848507-EAAB-4381-914B-2D1E1796DF54}" type="slidenum">
              <a:rPr lang="en-US" smtClean="0"/>
              <a:t>‹#›</a:t>
            </a:fld>
            <a:endParaRPr lang="en-US"/>
          </a:p>
        </p:txBody>
      </p:sp>
    </p:spTree>
    <p:extLst>
      <p:ext uri="{BB962C8B-B14F-4D97-AF65-F5344CB8AC3E}">
        <p14:creationId xmlns:p14="http://schemas.microsoft.com/office/powerpoint/2010/main" val="3471798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458B2B-037E-41D7-B9AE-01FD92452E5E}" type="datetimeFigureOut">
              <a:rPr lang="en-US" smtClean="0"/>
              <a:t>3/21/2020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848507-EAAB-4381-914B-2D1E1796DF54}" type="slidenum">
              <a:rPr lang="en-US" smtClean="0"/>
              <a:t>‹#›</a:t>
            </a:fld>
            <a:endParaRPr lang="en-US"/>
          </a:p>
        </p:txBody>
      </p:sp>
    </p:spTree>
    <p:extLst>
      <p:ext uri="{BB962C8B-B14F-4D97-AF65-F5344CB8AC3E}">
        <p14:creationId xmlns:p14="http://schemas.microsoft.com/office/powerpoint/2010/main" val="403068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458B2B-037E-41D7-B9AE-01FD92452E5E}" type="datetimeFigureOut">
              <a:rPr lang="en-US" smtClean="0"/>
              <a:t>3/21/2020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848507-EAAB-4381-914B-2D1E1796DF54}" type="slidenum">
              <a:rPr lang="en-US" smtClean="0"/>
              <a:t>‹#›</a:t>
            </a:fld>
            <a:endParaRPr lang="en-US"/>
          </a:p>
        </p:txBody>
      </p:sp>
    </p:spTree>
    <p:extLst>
      <p:ext uri="{BB962C8B-B14F-4D97-AF65-F5344CB8AC3E}">
        <p14:creationId xmlns:p14="http://schemas.microsoft.com/office/powerpoint/2010/main" val="345223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58B2B-037E-41D7-B9AE-01FD92452E5E}" type="datetimeFigureOut">
              <a:rPr lang="en-US" smtClean="0"/>
              <a:t>3/21/2020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848507-EAAB-4381-914B-2D1E1796DF54}" type="slidenum">
              <a:rPr lang="en-US" smtClean="0"/>
              <a:t>‹#›</a:t>
            </a:fld>
            <a:endParaRPr lang="en-US"/>
          </a:p>
        </p:txBody>
      </p:sp>
    </p:spTree>
    <p:extLst>
      <p:ext uri="{BB962C8B-B14F-4D97-AF65-F5344CB8AC3E}">
        <p14:creationId xmlns:p14="http://schemas.microsoft.com/office/powerpoint/2010/main" val="3133911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58B2B-037E-41D7-B9AE-01FD92452E5E}" type="datetimeFigureOut">
              <a:rPr lang="en-US" smtClean="0"/>
              <a:t>3/21/2020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848507-EAAB-4381-914B-2D1E1796DF54}" type="slidenum">
              <a:rPr lang="en-US" smtClean="0"/>
              <a:t>‹#›</a:t>
            </a:fld>
            <a:endParaRPr lang="en-US"/>
          </a:p>
        </p:txBody>
      </p:sp>
    </p:spTree>
    <p:extLst>
      <p:ext uri="{BB962C8B-B14F-4D97-AF65-F5344CB8AC3E}">
        <p14:creationId xmlns:p14="http://schemas.microsoft.com/office/powerpoint/2010/main" val="1857617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458B2B-037E-41D7-B9AE-01FD92452E5E}" type="datetimeFigureOut">
              <a:rPr lang="en-US" smtClean="0"/>
              <a:t>3/21/2020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848507-EAAB-4381-914B-2D1E1796DF54}" type="slidenum">
              <a:rPr lang="en-US" smtClean="0"/>
              <a:t>‹#›</a:t>
            </a:fld>
            <a:endParaRPr lang="en-US"/>
          </a:p>
        </p:txBody>
      </p:sp>
    </p:spTree>
    <p:extLst>
      <p:ext uri="{BB962C8B-B14F-4D97-AF65-F5344CB8AC3E}">
        <p14:creationId xmlns:p14="http://schemas.microsoft.com/office/powerpoint/2010/main" val="3056823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458B2B-037E-41D7-B9AE-01FD92452E5E}" type="datetimeFigureOut">
              <a:rPr lang="en-US" smtClean="0"/>
              <a:t>3/21/2020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848507-EAAB-4381-914B-2D1E1796DF54}" type="slidenum">
              <a:rPr lang="en-US" smtClean="0"/>
              <a:t>‹#›</a:t>
            </a:fld>
            <a:endParaRPr lang="en-US"/>
          </a:p>
        </p:txBody>
      </p:sp>
    </p:spTree>
    <p:extLst>
      <p:ext uri="{BB962C8B-B14F-4D97-AF65-F5344CB8AC3E}">
        <p14:creationId xmlns:p14="http://schemas.microsoft.com/office/powerpoint/2010/main" val="2578131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dirty="0" smtClean="0"/>
              <a:t>خدمات معلومات حديثة</a:t>
            </a:r>
            <a:endParaRPr lang="en-US" dirty="0"/>
          </a:p>
        </p:txBody>
      </p:sp>
      <p:sp>
        <p:nvSpPr>
          <p:cNvPr id="3" name="Subtitle 2"/>
          <p:cNvSpPr>
            <a:spLocks noGrp="1"/>
          </p:cNvSpPr>
          <p:nvPr>
            <p:ph type="subTitle" idx="1"/>
          </p:nvPr>
        </p:nvSpPr>
        <p:spPr/>
        <p:txBody>
          <a:bodyPr>
            <a:normAutofit fontScale="92500" lnSpcReduction="10000"/>
          </a:bodyPr>
          <a:lstStyle/>
          <a:p>
            <a:endParaRPr lang="ar-EG" sz="1050" dirty="0" smtClean="0"/>
          </a:p>
          <a:p>
            <a:pPr rtl="1"/>
            <a:r>
              <a:rPr lang="ar-EG" dirty="0" smtClean="0"/>
              <a:t>د. </a:t>
            </a:r>
            <a:r>
              <a:rPr lang="ar-EG" smtClean="0"/>
              <a:t>سها بشير أحمد عبد العال</a:t>
            </a:r>
          </a:p>
          <a:p>
            <a:pPr rtl="1"/>
            <a:r>
              <a:rPr lang="ar-EG" dirty="0" smtClean="0"/>
              <a:t>قسم المكتبات والمعلومات</a:t>
            </a:r>
          </a:p>
          <a:p>
            <a:pPr rtl="1"/>
            <a:r>
              <a:rPr lang="ar-EG" dirty="0" smtClean="0"/>
              <a:t>ماجستير</a:t>
            </a:r>
            <a:endParaRPr lang="en-US" dirty="0"/>
          </a:p>
        </p:txBody>
      </p:sp>
      <p:pic>
        <p:nvPicPr>
          <p:cNvPr id="1028" name="Picture 4" descr="C:\Users\hp\Desktop\84397540_534816430505041_6562045845955411968_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304800"/>
            <a:ext cx="8305800"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07697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85000" lnSpcReduction="10000"/>
          </a:bodyPr>
          <a:lstStyle/>
          <a:p>
            <a:pPr marL="0" indent="0" algn="just" rtl="1">
              <a:buNone/>
            </a:pPr>
            <a:endParaRPr lang="en-US" dirty="0"/>
          </a:p>
          <a:p>
            <a:pPr algn="just" rtl="1"/>
            <a:r>
              <a:rPr lang="ar-SA" dirty="0"/>
              <a:t>يمكن للمكتبة إتاحة عنوان بريد إلكتروني لها يضغط عليه المستفيد فيتم تنشيطه من خلال البريد الإلكتروني الخاصة به ويمكن للمستفيد إرسال ما يريد من استفسارات وينتظر الرد، ويتطلب هذا النمط جهاز حاسب آلي شخصي مع اشتراك للإنترنت وبرمجيات مثل </a:t>
            </a:r>
            <a:r>
              <a:rPr lang="en-US" dirty="0"/>
              <a:t>Microsoft Outlook</a:t>
            </a:r>
            <a:r>
              <a:rPr lang="ar-SA" dirty="0"/>
              <a:t> أو نحوها ،</a:t>
            </a:r>
            <a:endParaRPr lang="en-US" dirty="0"/>
          </a:p>
          <a:p>
            <a:pPr algn="just" rtl="1"/>
            <a:r>
              <a:rPr lang="ar-SA" dirty="0"/>
              <a:t> يؤخذ على هذه الخدمة عدم الفورية أو البطء نتيجة لعدم التفاعل المباشر بين المستفيد واختصاصي المراجع، فالمراسل يرسل سؤاله ثم ينتظر فترة زمنية لتلقي الإجابة، لذا تعتبر خدمة غير تفاعلية في وقت تسمح فيه التقنيات بأعلى درجات التفاعل والفورية.</a:t>
            </a:r>
            <a:endParaRPr lang="en-US" dirty="0"/>
          </a:p>
          <a:p>
            <a:pPr algn="just" rtl="1"/>
            <a:r>
              <a:rPr lang="ar-SA" dirty="0"/>
              <a:t> كما يؤخذ عليه نتيجة لعدم التفاعلية ، التقليل من قدر المقابلة المرجعية التي هي حجر الزاوية في الخدمة المرجعية ، لذا ظهر بديل آخر للتغلب على تلك المشكلة ، وهو استمارة أو نموذج الشبكة.</a:t>
            </a:r>
            <a:endParaRPr lang="en-US" dirty="0"/>
          </a:p>
          <a:p>
            <a:pPr algn="just"/>
            <a:endParaRPr lang="en-US" dirty="0"/>
          </a:p>
        </p:txBody>
      </p:sp>
    </p:spTree>
    <p:extLst>
      <p:ext uri="{BB962C8B-B14F-4D97-AF65-F5344CB8AC3E}">
        <p14:creationId xmlns:p14="http://schemas.microsoft.com/office/powerpoint/2010/main" val="15279989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70000" lnSpcReduction="20000"/>
          </a:bodyPr>
          <a:lstStyle/>
          <a:p>
            <a:pPr algn="just" rtl="1"/>
            <a:r>
              <a:rPr lang="ar-SA" dirty="0"/>
              <a:t>-</a:t>
            </a:r>
            <a:r>
              <a:rPr lang="ar-SA" b="1" dirty="0"/>
              <a:t>البريد الإلكتروني من خلال تعبئة استمارة محددة أو نموذج الشبكة</a:t>
            </a:r>
            <a:r>
              <a:rPr lang="ar-SA" dirty="0"/>
              <a:t> </a:t>
            </a:r>
            <a:r>
              <a:rPr lang="en-US" b="1" dirty="0"/>
              <a:t>Web form</a:t>
            </a:r>
            <a:endParaRPr lang="en-US" dirty="0"/>
          </a:p>
          <a:p>
            <a:pPr algn="just" rtl="1"/>
            <a:r>
              <a:rPr lang="ar-SA" dirty="0"/>
              <a:t>هذه الاستمارة تشبه استمارة البحث في قواعد البيانات التي كانت تكتب بها جميع البيانات الشخصية للمستفيد إلى جانب احتياجاته التي يطلبها من أخصائي المراجع (أنظر ملحق 1)</a:t>
            </a:r>
            <a:endParaRPr lang="en-US" dirty="0"/>
          </a:p>
          <a:p>
            <a:pPr algn="just" rtl="1"/>
            <a:r>
              <a:rPr lang="ar-SA" dirty="0"/>
              <a:t>إذ يقوم المستفيد بتعبئة الاستمارة على موقع المكتبة بمجموعة من المعلومات الشخصية ومن ثم يعمل على صياغة تساؤله بالمنهجية التي يرغبها ، وقد اعتبرت هذه الخدمة محاولة لتلافي مشكلة غياب دور المقابلة المرجعية في النمط السابق ، إذ يمكن أن يكتب المستفيد ما يرغب فيه ويصيغ الأسئلة ويرسلها لموقع المكتبة ، وعلى الرغم من أن المقابلة لا تتم وجهاً لوجه ، أي لا يوجد تفاعل في هذه الوسيلة أيضاً ، إلا أن الآراء تؤكد على أن الاستمارة تمكن المستفيد من التفكير العميق ، وتمنحه فرصة لتوضيح استراتيجيه بحثه ، ويتطلب هذا النمط لتشغيله جهاز حاسب شخصي مزوداً باتصال أو بإمكانية الاشتراك بالإنترنت . وقد ازداد عدد المواقع التي تتيح خدمات مرجعية رقمية باستخدام هذا النمط وتعددت مسمياتها مثل :</a:t>
            </a:r>
            <a:endParaRPr lang="en-US" dirty="0"/>
          </a:p>
          <a:p>
            <a:pPr algn="just" rtl="1"/>
            <a:r>
              <a:rPr lang="en-US" dirty="0"/>
              <a:t>Ask a Librarian</a:t>
            </a:r>
            <a:r>
              <a:rPr lang="ar-SA" dirty="0"/>
              <a:t>-</a:t>
            </a:r>
            <a:endParaRPr lang="en-US" dirty="0"/>
          </a:p>
          <a:p>
            <a:pPr algn="just" rtl="1"/>
            <a:r>
              <a:rPr lang="en-US" dirty="0"/>
              <a:t> Ask an Email -</a:t>
            </a:r>
          </a:p>
          <a:p>
            <a:pPr algn="just" rtl="1"/>
            <a:r>
              <a:rPr lang="en-US" dirty="0"/>
              <a:t>Ask a Question</a:t>
            </a:r>
            <a:r>
              <a:rPr lang="ar-SA" dirty="0"/>
              <a:t>-</a:t>
            </a:r>
            <a:endParaRPr lang="en-US" dirty="0"/>
          </a:p>
          <a:p>
            <a:pPr algn="just" rtl="1"/>
            <a:r>
              <a:rPr lang="en-US" dirty="0"/>
              <a:t>Ask us Virtual Reference Services</a:t>
            </a:r>
            <a:r>
              <a:rPr lang="ar-SA" dirty="0"/>
              <a:t>-</a:t>
            </a:r>
            <a:endParaRPr lang="en-US" dirty="0"/>
          </a:p>
          <a:p>
            <a:pPr algn="just" rtl="1"/>
            <a:r>
              <a:rPr lang="ar-SA" dirty="0"/>
              <a:t>ولكن يؤخذ على هذا النمط، كسابقة عدم الفورية، والتأخير الزمني </a:t>
            </a:r>
            <a:endParaRPr lang="en-US" dirty="0"/>
          </a:p>
        </p:txBody>
      </p:sp>
    </p:spTree>
    <p:extLst>
      <p:ext uri="{BB962C8B-B14F-4D97-AF65-F5344CB8AC3E}">
        <p14:creationId xmlns:p14="http://schemas.microsoft.com/office/powerpoint/2010/main" val="28850777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7500" lnSpcReduction="20000"/>
          </a:bodyPr>
          <a:lstStyle/>
          <a:p>
            <a:pPr marL="0" indent="0" algn="just" rtl="1">
              <a:buNone/>
            </a:pPr>
            <a:r>
              <a:rPr lang="ar-SA" dirty="0"/>
              <a:t> </a:t>
            </a:r>
            <a:endParaRPr lang="en-US" dirty="0"/>
          </a:p>
          <a:p>
            <a:pPr marL="0" indent="0" algn="just" rtl="1">
              <a:buNone/>
            </a:pPr>
            <a:r>
              <a:rPr lang="ar-SA" dirty="0"/>
              <a:t>1</a:t>
            </a:r>
            <a:r>
              <a:rPr lang="ar-SA" b="1" u="sng" dirty="0"/>
              <a:t>-2 الخدمة المرجعية الرقمية في الزمن الحقيقي </a:t>
            </a:r>
            <a:endParaRPr lang="en-US" dirty="0"/>
          </a:p>
          <a:p>
            <a:pPr marL="0" indent="0" algn="just" rtl="1">
              <a:buNone/>
            </a:pPr>
            <a:r>
              <a:rPr lang="ar-SA" b="1" dirty="0"/>
              <a:t>- برمجيات الدردشة والحوار:</a:t>
            </a:r>
            <a:endParaRPr lang="en-US" dirty="0"/>
          </a:p>
          <a:p>
            <a:pPr marL="0" indent="0" algn="just" rtl="1">
              <a:buNone/>
            </a:pPr>
            <a:r>
              <a:rPr lang="ar-SA" dirty="0"/>
              <a:t>	وتخبرنا ريم بنت </a:t>
            </a:r>
            <a:r>
              <a:rPr lang="ar-SA" dirty="0" smtClean="0"/>
              <a:t>علي </a:t>
            </a:r>
            <a:r>
              <a:rPr lang="ar-SA" dirty="0"/>
              <a:t>أن من بين النجاحات المبكرة للإنترنت ، كانت الشعبية التي حظيت بها الدردشة على الخط المباشر قبل وقت طويل من بدء استخدام المكتبات للتقنيات الحديثة في تقديم خدمة مرجعية رقمية ، إذ أصبحت الدردشة من المعالم المألوفة في البيئة الرقمية.</a:t>
            </a:r>
            <a:endParaRPr lang="en-US" dirty="0"/>
          </a:p>
          <a:p>
            <a:pPr marL="0" indent="0" algn="just" rtl="1">
              <a:buNone/>
            </a:pPr>
            <a:r>
              <a:rPr lang="ar-SA" dirty="0"/>
              <a:t>	ومنذ عام 2000 حدث سبق في اهتمام المكتبات بتبني تقنيات الدردشة والحوار مما يسمح للمستفيد وأخصائي المكتبات ، بتبادل رسائل فورية قصيرة ، وتتيح هذه البرامج للمكتبيين إنشاء بيئة تحاوريه ، حيث يتم التفاعل بين المستفيد ومقدمي الخدمة في الزمن الحقيقي من خلال نصوص مكتوبة ، كما تتيح بعض برامج الحوار تقديم قاعة مراجع افتراضية تخول المستفيد دخول قاعة افتراضية يطلع فيها على رسائل المستفيدين الآخرين ، إلا أن هناك بعض المستفيدين لا يرغبون في تقديم طلباتهم للمعلومات بشكل علني ، لذا تتيح لهم التقنية القدرة على إنشاء غرفة دردشة خاصة للتراسل بين فرد وآخر ، أو بين المستفيد والاختصاصيين. وتستخدم معظم المكتبات برامج دردشة لم يتم تصميمها لسوق المكتبات على وجه الخصوص مثل </a:t>
            </a:r>
            <a:r>
              <a:rPr lang="en-US" dirty="0"/>
              <a:t>MSN</a:t>
            </a:r>
            <a:r>
              <a:rPr lang="ar-SA" dirty="0"/>
              <a:t> و </a:t>
            </a:r>
            <a:r>
              <a:rPr lang="en-US" dirty="0"/>
              <a:t>ICQ</a:t>
            </a:r>
            <a:r>
              <a:rPr lang="ar-SA" dirty="0"/>
              <a:t> الخ من تلك البرمجيات.</a:t>
            </a:r>
            <a:endParaRPr lang="en-US" dirty="0"/>
          </a:p>
        </p:txBody>
      </p:sp>
    </p:spTree>
    <p:extLst>
      <p:ext uri="{BB962C8B-B14F-4D97-AF65-F5344CB8AC3E}">
        <p14:creationId xmlns:p14="http://schemas.microsoft.com/office/powerpoint/2010/main" val="36553217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7500" lnSpcReduction="20000"/>
          </a:bodyPr>
          <a:lstStyle/>
          <a:p>
            <a:pPr marL="0" indent="0" algn="r" rtl="1">
              <a:buNone/>
            </a:pPr>
            <a:r>
              <a:rPr lang="ar-SA" dirty="0"/>
              <a:t> وتتم الخدمة المرجعية الرقمية ببرمجيات الدردشة والحوار باستخدام التقنيات الآتية:</a:t>
            </a:r>
            <a:endParaRPr lang="en-US" dirty="0"/>
          </a:p>
          <a:p>
            <a:pPr marL="0" indent="0" algn="r" rtl="1">
              <a:buNone/>
            </a:pPr>
            <a:r>
              <a:rPr lang="ar-SA" dirty="0"/>
              <a:t> </a:t>
            </a:r>
            <a:endParaRPr lang="en-US" dirty="0"/>
          </a:p>
          <a:p>
            <a:pPr marL="0" indent="0" algn="r" rtl="1">
              <a:buNone/>
            </a:pPr>
            <a:r>
              <a:rPr lang="ar-SA" b="1" dirty="0"/>
              <a:t>-برامج التراسل الفوري: </a:t>
            </a:r>
            <a:r>
              <a:rPr lang="en-US" b="1" dirty="0"/>
              <a:t>Instant messaging Software </a:t>
            </a:r>
            <a:endParaRPr lang="en-US" dirty="0"/>
          </a:p>
          <a:p>
            <a:pPr marL="0" indent="0" algn="r" rtl="1">
              <a:buNone/>
            </a:pPr>
            <a:r>
              <a:rPr lang="ar-SA" dirty="0"/>
              <a:t>	تتطلب هذه التقنية قيام كل من المستفيد ، والمكتبي بتحميل البرنامج على الحاسب الآلي الخاص بكل منهما ، ومعظم برامج التراسل الفوري مجانية ، ويمكن تحميلها بسهولة من الشبكة ، وتتمثل الفوائد الرئيسية للحوار بهذه الطريقة في أن الكثير من المستفيدين مطلعون على هذه البرامج وهناك ألفة تربطهم بها ، وهذه التقنية تعمل بسرعة ، ولكن يؤخذ عليها ضرورة توافر ذات البرنامج لدى طرفي الاتصال.</a:t>
            </a:r>
            <a:endParaRPr lang="en-US" dirty="0"/>
          </a:p>
          <a:p>
            <a:pPr marL="0" indent="0" algn="r" rtl="1">
              <a:buNone/>
            </a:pPr>
            <a:r>
              <a:rPr lang="ar-SA" b="1" dirty="0"/>
              <a:t>- قاعات الحوار على الإنترنت </a:t>
            </a:r>
            <a:r>
              <a:rPr lang="en-US" b="1" dirty="0"/>
              <a:t>Web based chat rooms</a:t>
            </a:r>
            <a:r>
              <a:rPr lang="ar-SA" b="1" dirty="0"/>
              <a:t> :</a:t>
            </a:r>
            <a:endParaRPr lang="en-US" dirty="0"/>
          </a:p>
          <a:p>
            <a:pPr marL="0" indent="0" algn="r" rtl="1">
              <a:buNone/>
            </a:pPr>
            <a:r>
              <a:rPr lang="ar-SA" dirty="0"/>
              <a:t>	وتتيح هذه التقنية فرص الاتصال المباشر ، من خلال قاعات لتبادل الرسائل بين المكتبي والمستفيد ، بصورة تتوافر فيها الخصوصية ، ومن أمثلة هذه البرمجيات ما يأتي : </a:t>
            </a:r>
            <a:r>
              <a:rPr lang="en-US" dirty="0"/>
              <a:t>Chat Space</a:t>
            </a:r>
            <a:r>
              <a:rPr lang="ar-SA" dirty="0"/>
              <a:t> وهي وسيلة اتصال في الزمن الحقيقي آمنة ويعول عليها،</a:t>
            </a:r>
            <a:endParaRPr lang="en-US" dirty="0"/>
          </a:p>
          <a:p>
            <a:pPr marL="0" indent="0" algn="r">
              <a:buNone/>
            </a:pPr>
            <a:r>
              <a:rPr lang="ar-SA" dirty="0"/>
              <a:t> و</a:t>
            </a:r>
            <a:r>
              <a:rPr lang="en-US" dirty="0"/>
              <a:t>Conference room</a:t>
            </a:r>
            <a:r>
              <a:rPr lang="ar-SA" dirty="0"/>
              <a:t> وهو برنامج دردشة وحوار مجاني.</a:t>
            </a:r>
            <a:endParaRPr lang="en-US" dirty="0"/>
          </a:p>
        </p:txBody>
      </p:sp>
    </p:spTree>
    <p:extLst>
      <p:ext uri="{BB962C8B-B14F-4D97-AF65-F5344CB8AC3E}">
        <p14:creationId xmlns:p14="http://schemas.microsoft.com/office/powerpoint/2010/main" val="2527637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92500"/>
          </a:bodyPr>
          <a:lstStyle/>
          <a:p>
            <a:pPr marL="0" indent="0" algn="r" rtl="1">
              <a:buNone/>
            </a:pPr>
            <a:r>
              <a:rPr lang="ar-SA" dirty="0"/>
              <a:t> </a:t>
            </a:r>
            <a:endParaRPr lang="en-US" dirty="0"/>
          </a:p>
          <a:p>
            <a:pPr marL="0" indent="0" algn="r" rtl="1">
              <a:buNone/>
            </a:pPr>
            <a:r>
              <a:rPr lang="ar-SA" b="1" dirty="0"/>
              <a:t>- المصادر المرجعية الرقمية :</a:t>
            </a:r>
            <a:r>
              <a:rPr lang="en-US" b="1" dirty="0"/>
              <a:t>Electronic references      </a:t>
            </a:r>
            <a:endParaRPr lang="en-US" dirty="0"/>
          </a:p>
          <a:p>
            <a:pPr marL="0" indent="0" algn="r" rtl="1">
              <a:buNone/>
            </a:pPr>
            <a:r>
              <a:rPr lang="ar-SA" dirty="0"/>
              <a:t>	</a:t>
            </a:r>
            <a:r>
              <a:rPr lang="ar-EG" dirty="0"/>
              <a:t>ويمكن للمكتبة إتاحة مواقع للمراجع العالمية من خلال موقعها وتتيح البحث </a:t>
            </a:r>
            <a:r>
              <a:rPr lang="ar-SA" dirty="0"/>
              <a:t>فيها والإتاحة هنا تأخذ عدة أشكال ، إما مجانية بالكامل، أو متاحة لأعضاء </a:t>
            </a:r>
            <a:r>
              <a:rPr lang="ar-EG" dirty="0"/>
              <a:t>بعينهم</a:t>
            </a:r>
            <a:r>
              <a:rPr lang="ar-SA" dirty="0"/>
              <a:t> ، أو تتاح مقابل رسوم مالية معينة ، وهناك بعض دور النشر تتيح بعض المصادر المرجعية الرقمية ، وتتيح الاستفادة منها لفترات تجريبية . والمصادر المرجعية الرقمية تتنوع ما بين دوائر معارف ، وقواميس لغوية ، وأدلة موضوعية ، وفهارس ، ومحركات البحث ، وقواعد البيانات التي تتيحها بعض المكتبات عن طريق اسم مستخدم ، وكلمة مرور معينة تمنحها المكتبة للمستفيد لتؤهله بأن يتعامل مع قواعد البيانات في أي مكان وفي أي وقت.</a:t>
            </a:r>
            <a:endParaRPr lang="en-US" dirty="0"/>
          </a:p>
          <a:p>
            <a:pPr marL="0" indent="0" algn="r">
              <a:buNone/>
            </a:pPr>
            <a:endParaRPr lang="en-US" dirty="0"/>
          </a:p>
        </p:txBody>
      </p:sp>
    </p:spTree>
    <p:extLst>
      <p:ext uri="{BB962C8B-B14F-4D97-AF65-F5344CB8AC3E}">
        <p14:creationId xmlns:p14="http://schemas.microsoft.com/office/powerpoint/2010/main" val="1600122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lgn="just" rtl="1">
              <a:buNone/>
            </a:pPr>
            <a:r>
              <a:rPr lang="ar-SA" b="1" u="sng" dirty="0"/>
              <a:t>- الأسئلة الأكثر تداولاً (</a:t>
            </a:r>
            <a:r>
              <a:rPr lang="en-US" b="1" u="sng" dirty="0"/>
              <a:t>FAQs</a:t>
            </a:r>
            <a:r>
              <a:rPr lang="ar-SA" b="1" u="sng" dirty="0"/>
              <a:t>)</a:t>
            </a:r>
            <a:r>
              <a:rPr lang="ar-SA" dirty="0"/>
              <a:t>	</a:t>
            </a:r>
            <a:endParaRPr lang="en-US" dirty="0"/>
          </a:p>
          <a:p>
            <a:pPr marL="0" indent="0" algn="just" rtl="1">
              <a:buNone/>
            </a:pPr>
            <a:r>
              <a:rPr lang="ar-SA" dirty="0"/>
              <a:t>الأسئلة الأكثر تداولاً هي مجموعة من الأسئلة المعلومات في موضوعات محددة مسبقا ومعروضة على شكل سؤال وجواب، ويمكن أن توجد مطبوعة أو إلكترونية لخدمة المواقع على شبكة الإنترنت على كافة أنواعها أو تخصصها ، وهو أسلوب منطقي يعرض به المعلومات وتتاح هذه الخدمات عن طريق المكتبات حيث يقوم أخصائي المكتبات المسئول عن الخدمة بتجميع أكثر الأسئلة وروداً إلى المكتبة وعمل بها قائمة تتاح لجميع المستفيدين حيث يبحث المستفيد في قائمة الأسئلة الأكثر تداولاً عن إجابة لسؤاله فان لم يجد يرسل السؤال الخاص به إلى المسئول عن الخدمة وذلك لتوفير الوقت والجهد </a:t>
            </a:r>
            <a:endParaRPr lang="en-US" dirty="0"/>
          </a:p>
          <a:p>
            <a:pPr marL="0" indent="0" algn="just">
              <a:buNone/>
            </a:pPr>
            <a:endParaRPr lang="en-US" dirty="0"/>
          </a:p>
        </p:txBody>
      </p:sp>
    </p:spTree>
    <p:extLst>
      <p:ext uri="{BB962C8B-B14F-4D97-AF65-F5344CB8AC3E}">
        <p14:creationId xmlns:p14="http://schemas.microsoft.com/office/powerpoint/2010/main" val="3649004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lgn="just" rtl="1">
              <a:buNone/>
            </a:pPr>
            <a:r>
              <a:rPr lang="ar-SA" dirty="0"/>
              <a:t> </a:t>
            </a:r>
            <a:endParaRPr lang="en-US" dirty="0"/>
          </a:p>
          <a:p>
            <a:pPr marL="0" lvl="0" indent="0" algn="just" rtl="1">
              <a:buNone/>
            </a:pPr>
            <a:r>
              <a:rPr lang="ar-SA" b="1" u="sng" dirty="0"/>
              <a:t>الخدمة المرجعية الرقمية</a:t>
            </a:r>
            <a:r>
              <a:rPr lang="en-US" u="sng" dirty="0"/>
              <a:t> : </a:t>
            </a:r>
            <a:endParaRPr lang="en-US" dirty="0"/>
          </a:p>
          <a:p>
            <a:pPr marL="0" indent="0" algn="just" rtl="1">
              <a:buNone/>
            </a:pPr>
            <a:r>
              <a:rPr lang="ar-SA" dirty="0"/>
              <a:t>يعرف قاموس </a:t>
            </a:r>
            <a:r>
              <a:rPr lang="en-US" dirty="0" err="1" smtClean="0"/>
              <a:t>Odlis</a:t>
            </a:r>
            <a:r>
              <a:rPr lang="ar-SA" dirty="0" smtClean="0"/>
              <a:t> </a:t>
            </a:r>
            <a:r>
              <a:rPr lang="ar-SA" dirty="0"/>
              <a:t>الخدمة المرجعية الرقمية بأنها</a:t>
            </a:r>
            <a:endParaRPr lang="en-US" dirty="0"/>
          </a:p>
          <a:p>
            <a:pPr marL="0" indent="0" algn="just" rtl="1">
              <a:buNone/>
            </a:pPr>
            <a:r>
              <a:rPr lang="ar-EG" dirty="0"/>
              <a:t>هي الخدمات المرجعية التي تقدم عبر شبكة الإنترنت إما عن طريق استخدام البريد الإلكتروني أو عن طريق استخدام غرف التحاور المباشر أو عن طريق ملء استمارات ويب التفاعلية، ويقوم على هذه الخدمة أخصائي المراجع بالمكتبة </a:t>
            </a:r>
            <a:endParaRPr lang="en-US" dirty="0"/>
          </a:p>
          <a:p>
            <a:pPr marL="0" indent="0" algn="just" rtl="1">
              <a:buNone/>
            </a:pPr>
            <a:r>
              <a:rPr lang="ar-EG" dirty="0"/>
              <a:t>وقد ذكرت </a:t>
            </a:r>
            <a:r>
              <a:rPr lang="ar-SA" dirty="0"/>
              <a:t>ريم بنت علي بن </a:t>
            </a:r>
            <a:r>
              <a:rPr lang="ar-SA" dirty="0" smtClean="0"/>
              <a:t>محمد</a:t>
            </a:r>
            <a:r>
              <a:rPr lang="ar-EG" dirty="0" smtClean="0"/>
              <a:t> </a:t>
            </a:r>
            <a:r>
              <a:rPr lang="ar-SA" dirty="0" smtClean="0"/>
              <a:t>أن </a:t>
            </a:r>
            <a:r>
              <a:rPr lang="ar-SA" dirty="0"/>
              <a:t>دوافع ظهور هذه الخدمة ما يلي:</a:t>
            </a:r>
            <a:endParaRPr lang="en-US" dirty="0"/>
          </a:p>
          <a:p>
            <a:pPr marL="0" indent="0" algn="just" rtl="1">
              <a:buNone/>
            </a:pPr>
            <a:r>
              <a:rPr lang="ar-EG" dirty="0"/>
              <a:t> </a:t>
            </a:r>
            <a:endParaRPr lang="en-US" dirty="0"/>
          </a:p>
          <a:p>
            <a:pPr marL="0" indent="0" algn="just" rtl="1">
              <a:buNone/>
            </a:pPr>
            <a:r>
              <a:rPr lang="ar-EG" dirty="0"/>
              <a:t>1-التطورات المتلاحقة في تكنولوجيا الاتصالات والحاسبات والبرمجيات.</a:t>
            </a:r>
            <a:endParaRPr lang="en-US" dirty="0"/>
          </a:p>
          <a:p>
            <a:pPr marL="0" indent="0" algn="just" rtl="1">
              <a:buNone/>
            </a:pPr>
            <a:r>
              <a:rPr lang="ar-EG" dirty="0"/>
              <a:t>2-قلة المترددون على أقسام المراجع في المكتبات التقليدية، ارتفاع المستخدمين لمواقع المكتبات على الإنترنت.</a:t>
            </a:r>
            <a:endParaRPr lang="en-US" dirty="0"/>
          </a:p>
          <a:p>
            <a:pPr marL="0" indent="0" algn="just" rtl="1">
              <a:buNone/>
            </a:pPr>
            <a:r>
              <a:rPr lang="ar-EG" dirty="0"/>
              <a:t>3-التوجه المتزايد نحو مشاريع التعليم عن بعد .</a:t>
            </a:r>
            <a:endParaRPr lang="en-US" dirty="0"/>
          </a:p>
          <a:p>
            <a:pPr marL="0" indent="0" algn="just">
              <a:buNone/>
            </a:pPr>
            <a:endParaRPr lang="en-US" dirty="0"/>
          </a:p>
        </p:txBody>
      </p:sp>
    </p:spTree>
    <p:extLst>
      <p:ext uri="{BB962C8B-B14F-4D97-AF65-F5344CB8AC3E}">
        <p14:creationId xmlns:p14="http://schemas.microsoft.com/office/powerpoint/2010/main" val="20730080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a:t>الحوسبة السحابية </a:t>
            </a:r>
            <a:endParaRPr lang="en-US" dirty="0"/>
          </a:p>
        </p:txBody>
      </p:sp>
      <p:sp>
        <p:nvSpPr>
          <p:cNvPr id="3" name="Content Placeholder 2"/>
          <p:cNvSpPr>
            <a:spLocks noGrp="1"/>
          </p:cNvSpPr>
          <p:nvPr>
            <p:ph idx="1"/>
          </p:nvPr>
        </p:nvSpPr>
        <p:spPr/>
        <p:txBody>
          <a:bodyPr/>
          <a:lstStyle/>
          <a:p>
            <a:pPr algn="just" rtl="1"/>
            <a:r>
              <a:rPr lang="ar-EG" dirty="0"/>
              <a:t>هى تكنولوجيا تعتمد على نقل المعالجة و مساحة التخزين الخاصة بالحاسوب إلى ما يسمى السحابة و هى جهاز خادم يتم الوصول إليه عن طريق الانترنت ، و بهذا تتحول برامج تكنولوجيا المعلومات من منتجات إلى خدمات حيث تمكن تقنية الحوسبة السحابية المستفيد النهائى ( المستخدم ) من الوصول إلى ملفاته و تطبيقاته المختلفة من خلال السحابة الالكترونية الخاصة به دون الحاجة لتوفير احد برامج التطبيقات بجهازة الشخصى ، أو الحاجة إلى تحديث نسخ البرامج من حين لآخر أو حتى شرائها </a:t>
            </a:r>
            <a:endParaRPr lang="en-US" dirty="0"/>
          </a:p>
        </p:txBody>
      </p:sp>
    </p:spTree>
    <p:extLst>
      <p:ext uri="{BB962C8B-B14F-4D97-AF65-F5344CB8AC3E}">
        <p14:creationId xmlns:p14="http://schemas.microsoft.com/office/powerpoint/2010/main" val="3022535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rtl="1"/>
            <a:r>
              <a:rPr lang="ar-EG" b="1" dirty="0"/>
              <a:t>ومن مزايا الحوسبة السحابية أيضا : </a:t>
            </a:r>
            <a:endParaRPr lang="en-US" dirty="0"/>
          </a:p>
          <a:p>
            <a:pPr lvl="1" algn="just" rtl="1"/>
            <a:r>
              <a:rPr lang="ar-EG" dirty="0"/>
              <a:t>امكانية استفادة منها فى حفظ تخزين معلومات دائمة فى حاسبات خادمة متصلة بالانترنت.. اضافة إلى الحفظ والتخزين المؤقت على الاجهزة الطرفية المرتبطة بها تقديم منصات عمل رخيصة ومضمونة عند الطلب .. مع اتاحة امكانية الوصل اليها بطرق سهلة، ومن ثم توفير الجهد ، وكذا الكثير من المال الذى ينفق على شراء </a:t>
            </a:r>
            <a:r>
              <a:rPr lang="ar-EG" dirty="0" smtClean="0"/>
              <a:t>البرمجيات</a:t>
            </a:r>
            <a:endParaRPr lang="en-US" dirty="0" smtClean="0"/>
          </a:p>
          <a:p>
            <a:pPr lvl="1" algn="just" rtl="1"/>
            <a:r>
              <a:rPr lang="ar-EG" dirty="0" smtClean="0"/>
              <a:t>تمكين  </a:t>
            </a:r>
            <a:r>
              <a:rPr lang="ar-EG" dirty="0"/>
              <a:t>المستخدم من الولوج الآمن، والاستفادة من السيرفرات الضخمة فى </a:t>
            </a:r>
            <a:r>
              <a:rPr lang="ar-EG" dirty="0" smtClean="0"/>
              <a:t>اجر</a:t>
            </a:r>
            <a:r>
              <a:rPr lang="ar-EG" dirty="0"/>
              <a:t>ا</a:t>
            </a:r>
            <a:r>
              <a:rPr lang="ar-EG" dirty="0" smtClean="0"/>
              <a:t>ء </a:t>
            </a:r>
            <a:r>
              <a:rPr lang="ar-EG" dirty="0"/>
              <a:t>عمليات معقدة قد تتطلب اجهزة بمواصفات عالية، حتى لو كان هذا المستخدم لا يمتلك الخبرة المعرفية </a:t>
            </a:r>
            <a:r>
              <a:rPr lang="ar-EG" dirty="0" smtClean="0"/>
              <a:t>الكافية</a:t>
            </a:r>
            <a:endParaRPr lang="en-US" dirty="0" smtClean="0"/>
          </a:p>
          <a:p>
            <a:pPr lvl="1" algn="just" rtl="1"/>
            <a:r>
              <a:rPr lang="ar-EG" dirty="0" smtClean="0"/>
              <a:t>ضمان </a:t>
            </a:r>
            <a:r>
              <a:rPr lang="ar-EG" dirty="0"/>
              <a:t>الصيانة وتوافر التحديث بشكل دائم من خلال الطرف الثالث ، والذى تمثلة الشركات المستضيفة </a:t>
            </a:r>
            <a:r>
              <a:rPr lang="en-US" dirty="0"/>
              <a:t>Hosting</a:t>
            </a:r>
          </a:p>
          <a:p>
            <a:pPr algn="just" rtl="1"/>
            <a:endParaRPr lang="en-US" dirty="0"/>
          </a:p>
        </p:txBody>
      </p:sp>
    </p:spTree>
    <p:extLst>
      <p:ext uri="{BB962C8B-B14F-4D97-AF65-F5344CB8AC3E}">
        <p14:creationId xmlns:p14="http://schemas.microsoft.com/office/powerpoint/2010/main" val="39534626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fontScale="85000" lnSpcReduction="20000"/>
          </a:bodyPr>
          <a:lstStyle/>
          <a:p>
            <a:pPr lvl="1" algn="just" rtl="1"/>
            <a:r>
              <a:rPr lang="ar-EG" dirty="0"/>
              <a:t>تتيح المزيد من المرونة وتعدد الخيارات التى تعزز الفاعلية ، وترفع الكفاءة فى المؤسسات والشركات من خل زيادة الانتاجية وتقليص تكلفة الملكية ..ومن اهم الحلول التى تقدمها الحوبة السحابية فى هذا الشان ، ما يعرف بالتكنولوجيات التعاونية </a:t>
            </a:r>
            <a:r>
              <a:rPr lang="en-US" dirty="0"/>
              <a:t>Online Meet </a:t>
            </a:r>
            <a:r>
              <a:rPr lang="ar-EG" dirty="0"/>
              <a:t>التى تركز على قدرات التفاعل فى الوقت </a:t>
            </a:r>
            <a:r>
              <a:rPr lang="ar-EG" dirty="0" smtClean="0"/>
              <a:t>الحقيقى</a:t>
            </a:r>
          </a:p>
          <a:p>
            <a:pPr lvl="1" algn="just" rtl="1"/>
            <a:r>
              <a:rPr lang="ar-EG" dirty="0" smtClean="0"/>
              <a:t>تتواءم </a:t>
            </a:r>
            <a:r>
              <a:rPr lang="ar-EG" dirty="0"/>
              <a:t>مع التطورات الكبيرة التى طرات فى الاونة الاخيرة على صناعة الحواسيب ، ليس فقط المكتبية أو المحمولة ، بل وايضا الحواسيب الكفية </a:t>
            </a:r>
            <a:r>
              <a:rPr lang="en-US" dirty="0"/>
              <a:t>Book Net</a:t>
            </a:r>
          </a:p>
          <a:p>
            <a:pPr lvl="1" algn="just" rtl="1"/>
            <a:r>
              <a:rPr lang="ar-EG" dirty="0"/>
              <a:t>من أى مكان فى العالم تتوافر فيه خدمة الانترنت ، يستطيع المستخدم من خلال منظومة الحوسبة السحابية الولوج إلى كافة بيانات وتطبيقات ، وليس بالضرورة ان يرافقة جهازة الشخصى طول الوقت ، بل بمقدورة فعل ذلك من أى حاسوب اخر مادام متصلا </a:t>
            </a:r>
            <a:r>
              <a:rPr lang="ar-EG" dirty="0" smtClean="0"/>
              <a:t>بالانترنت</a:t>
            </a:r>
            <a:endParaRPr lang="en-US" dirty="0"/>
          </a:p>
          <a:p>
            <a:pPr lvl="1" algn="just" rtl="1"/>
            <a:r>
              <a:rPr lang="ar-EG" dirty="0"/>
              <a:t>لا يفرض على المستخدم نظام تشغيل معين ، أو متصفح معين لكى يصل إلى ملفاته ، ويحررها ويستخدمها ، حيث ان هذه الملفات متاحة له بلا أى قيود ، ومن خلال أى متصفح أو نظام تشغيل ، فقط الالتزام باشتراطات منومة الحوسبة </a:t>
            </a:r>
            <a:r>
              <a:rPr lang="ar-EG" dirty="0" smtClean="0"/>
              <a:t>السحابية</a:t>
            </a:r>
          </a:p>
          <a:p>
            <a:pPr lvl="1" algn="just" rtl="1"/>
            <a:r>
              <a:rPr lang="ar-EG" dirty="0" smtClean="0"/>
              <a:t>تمكين </a:t>
            </a:r>
            <a:r>
              <a:rPr lang="ar-EG" dirty="0"/>
              <a:t>المستخدم من مشاركة ملفاته ، مع مستخدمين اخرين ، ويكون وحدة من يمتلك حق السماح لمستخدمين بعينهم للوصول إلى ملفات بعينها يحددها لهم المستخدم </a:t>
            </a:r>
            <a:endParaRPr lang="en-US" dirty="0"/>
          </a:p>
        </p:txBody>
      </p:sp>
    </p:spTree>
    <p:extLst>
      <p:ext uri="{BB962C8B-B14F-4D97-AF65-F5344CB8AC3E}">
        <p14:creationId xmlns:p14="http://schemas.microsoft.com/office/powerpoint/2010/main" val="877145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85000" lnSpcReduction="10000"/>
          </a:bodyPr>
          <a:lstStyle/>
          <a:p>
            <a:pPr marL="0" indent="0" algn="ctr" rtl="1">
              <a:buNone/>
            </a:pPr>
            <a:r>
              <a:rPr lang="ar-EG" u="sng" dirty="0"/>
              <a:t>توظيف خدمات المعلومات الحديثة فى المكتبات ومؤسسات المعلومات</a:t>
            </a:r>
            <a:endParaRPr lang="en-US" dirty="0"/>
          </a:p>
          <a:p>
            <a:pPr marL="0" indent="0" algn="just" rtl="1">
              <a:buNone/>
            </a:pPr>
            <a:r>
              <a:rPr lang="ar-EG" u="sng" dirty="0" smtClean="0"/>
              <a:t>تمهيد</a:t>
            </a:r>
            <a:r>
              <a:rPr lang="ar-EG" u="sng" dirty="0"/>
              <a:t>: </a:t>
            </a:r>
            <a:endParaRPr lang="en-US" dirty="0"/>
          </a:p>
          <a:p>
            <a:pPr algn="just" rtl="1"/>
            <a:r>
              <a:rPr lang="ar-EG" dirty="0"/>
              <a:t>أن خدمات المعلومات هي الناتج النهائي الذي ينشأ بطبيعة الحال من كل العمليات والإجراءات التي تجرى بالمكتبات ومراكز المعلومات، وهي الهدف الرئيسي من إنشاء هذه المؤسسات حيث تسعى المكتبة لإنشاء مجموعاتها التي تخدم فئة معينة من المستفيدين وتعمل على تلبية احتياجاتهم، وملاحقة تطور احتياجات المستفيدين ومساعدتهم على الوصول الأمثل للمعلومات</a:t>
            </a:r>
            <a:r>
              <a:rPr lang="en-US" dirty="0"/>
              <a:t>. </a:t>
            </a:r>
          </a:p>
          <a:p>
            <a:pPr algn="just" rtl="1"/>
            <a:r>
              <a:rPr lang="ar-SA" dirty="0"/>
              <a:t>ويشهد العالم منذ فترة تطورا كبيرا في الإنتاج الفكري ناتج عن الجهد العلمي والبحثي في جميع مجالات المعرفة، وبزيادة البحوث والدراسات زادت أعباء ومسئوليات المكتبات ومراكز المعلومات، ومع تطور أشكال أوعية المعلومات وشكل الطلب عليها، واجه أخصائي المعلومات تحدي حقيقي، وضرورة حقيقية للتطوير لمواجهة تغيرات الواقع من استخدام أوعية معلومات مختلفة وتقديم خدمات متطورة وسريعة. </a:t>
            </a:r>
            <a:endParaRPr lang="en-US" dirty="0"/>
          </a:p>
          <a:p>
            <a:pPr algn="just" rtl="1"/>
            <a:endParaRPr lang="en-US" dirty="0"/>
          </a:p>
        </p:txBody>
      </p:sp>
    </p:spTree>
    <p:extLst>
      <p:ext uri="{BB962C8B-B14F-4D97-AF65-F5344CB8AC3E}">
        <p14:creationId xmlns:p14="http://schemas.microsoft.com/office/powerpoint/2010/main" val="1609018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marL="0" indent="0" algn="just" rtl="1">
              <a:buNone/>
            </a:pPr>
            <a:r>
              <a:rPr lang="ar-EG" b="1" u="sng" dirty="0"/>
              <a:t>بالنسبة لفوائد الحوسبة السحابية للمكتبات ومراكز المعلومات </a:t>
            </a:r>
            <a:endParaRPr lang="en-US" dirty="0"/>
          </a:p>
          <a:p>
            <a:pPr lvl="0" algn="just" rtl="1"/>
            <a:r>
              <a:rPr lang="ar-EG" dirty="0"/>
              <a:t>التوفير فى النفقات باستخدام الحوسبة السحابية يمكن التقليل من تكاليف تنزيل وصيانة اجهزة تكنولوجيا المعلومات والاتصالات والبنية التحتية ذات الثمن المرتفع ، مما يعطى للمكتبات فرصة لتقليل التكاليف عند استخدام هذه الخدمات و بالتالى ارتفاع العائد </a:t>
            </a:r>
            <a:endParaRPr lang="ar-EG" dirty="0" smtClean="0"/>
          </a:p>
          <a:p>
            <a:pPr lvl="0" algn="just" rtl="1"/>
            <a:r>
              <a:rPr lang="ar-EG" dirty="0" smtClean="0"/>
              <a:t>سهولة </a:t>
            </a:r>
            <a:r>
              <a:rPr lang="ar-EG" dirty="0"/>
              <a:t>الوصول إلى الموارد بالوقت المحدد : حيث ان رؤية المكتبة هى تقديم وتوصيل الموارد و الخدمات والخبرة فى الوقت الذى يحتج إليه المستخدم من خلال طريقة سير العمل التى يريدها المستخدم </a:t>
            </a:r>
            <a:endParaRPr lang="ar-EG" dirty="0" smtClean="0"/>
          </a:p>
          <a:p>
            <a:pPr lvl="0" algn="just" rtl="1"/>
            <a:r>
              <a:rPr lang="ar-EG" dirty="0" smtClean="0"/>
              <a:t>التقليل </a:t>
            </a:r>
            <a:r>
              <a:rPr lang="ar-EG" dirty="0"/>
              <a:t>من الازدواجية فى العمل والجهد المبذول :حيث يتم تصغير الجهد المبذول من خلال تبسيط مهام سير العمل التى ترضى فى نهاية المطاف مستخدمى </a:t>
            </a:r>
            <a:r>
              <a:rPr lang="ar-EG" dirty="0" smtClean="0"/>
              <a:t>المعلومات</a:t>
            </a:r>
            <a:endParaRPr lang="en-US" dirty="0"/>
          </a:p>
        </p:txBody>
      </p:sp>
    </p:spTree>
    <p:extLst>
      <p:ext uri="{BB962C8B-B14F-4D97-AF65-F5344CB8AC3E}">
        <p14:creationId xmlns:p14="http://schemas.microsoft.com/office/powerpoint/2010/main" val="32546149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533400"/>
          </a:xfrm>
        </p:spPr>
        <p:txBody>
          <a:bodyPr>
            <a:noAutofit/>
          </a:bodyPr>
          <a:lstStyle/>
          <a:p>
            <a:r>
              <a:rPr lang="ar-EG" sz="2400" dirty="0"/>
              <a:t>الشركات والخدمات التى تقدم الحوسبة السحابية فى المكتبات ومراكز المعلومات </a:t>
            </a:r>
            <a:r>
              <a:rPr lang="en-US" sz="2400" dirty="0"/>
              <a:t/>
            </a:r>
            <a:br>
              <a:rPr lang="en-US" sz="2400" dirty="0"/>
            </a:br>
            <a:endParaRPr lang="en-US" sz="2400" dirty="0"/>
          </a:p>
        </p:txBody>
      </p:sp>
      <p:pic>
        <p:nvPicPr>
          <p:cNvPr id="1025" name="Picture 1"/>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819400" y="1828800"/>
            <a:ext cx="8543808" cy="42412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7517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u="sng" dirty="0"/>
              <a:t>عيوب الحوسبة السحابية </a:t>
            </a:r>
            <a:endParaRPr lang="en-US" dirty="0"/>
          </a:p>
        </p:txBody>
      </p:sp>
      <p:sp>
        <p:nvSpPr>
          <p:cNvPr id="3" name="Content Placeholder 2"/>
          <p:cNvSpPr>
            <a:spLocks noGrp="1"/>
          </p:cNvSpPr>
          <p:nvPr>
            <p:ph idx="1"/>
          </p:nvPr>
        </p:nvSpPr>
        <p:spPr/>
        <p:txBody>
          <a:bodyPr>
            <a:normAutofit fontScale="85000" lnSpcReduction="10000"/>
          </a:bodyPr>
          <a:lstStyle/>
          <a:p>
            <a:pPr algn="just" rtl="1"/>
            <a:r>
              <a:rPr lang="ar-EG" dirty="0"/>
              <a:t>شبكة الانترنت : تحتاج التطبيقات السحابية إلى الاتصال بشبكة الانترنت </a:t>
            </a:r>
            <a:endParaRPr lang="ar-EG" dirty="0" smtClean="0"/>
          </a:p>
          <a:p>
            <a:pPr algn="just" rtl="1"/>
            <a:r>
              <a:rPr lang="ar-EG" dirty="0"/>
              <a:t>الامان والمخاوف الامنية: حيث يخشى البعض من وضع كل معلومات وملفاته لدى الشركات مقدمة الخدمات السحابية، فحين تتعرض الخدمة لعمليات الاختراق ، قد يتمكن المخترق من الحصول على معلومات </a:t>
            </a:r>
            <a:r>
              <a:rPr lang="ar-EG" dirty="0" smtClean="0"/>
              <a:t>المستخدمين</a:t>
            </a:r>
          </a:p>
          <a:p>
            <a:pPr algn="just" rtl="1"/>
            <a:r>
              <a:rPr lang="ar-EG" dirty="0"/>
              <a:t>مكان حفظ الملفات : فالمستخدم لا يعرف اين تحفظ معلومات أو ملفاته </a:t>
            </a:r>
            <a:endParaRPr lang="ar-EG" dirty="0" smtClean="0"/>
          </a:p>
          <a:p>
            <a:pPr algn="just" rtl="1"/>
            <a:r>
              <a:rPr lang="ar-EG" dirty="0"/>
              <a:t>سرعة الانترنت : وهذه مشكلة تواجها الحوسبة الحسابية فى بعض الدول النامية </a:t>
            </a:r>
            <a:endParaRPr lang="ar-EG" dirty="0" smtClean="0"/>
          </a:p>
          <a:p>
            <a:pPr algn="just" rtl="1"/>
            <a:r>
              <a:rPr lang="ar-EG" dirty="0" smtClean="0"/>
              <a:t>حماية </a:t>
            </a:r>
            <a:r>
              <a:rPr lang="ar-EG" dirty="0"/>
              <a:t>حقوق الملكية الفكرية : التى تثير مخاوف المستخدمين ، فلا يوجد ضمانات بعدم انتهاك هذه الحقوق </a:t>
            </a:r>
            <a:endParaRPr lang="en-US" dirty="0"/>
          </a:p>
        </p:txBody>
      </p:sp>
    </p:spTree>
    <p:extLst>
      <p:ext uri="{BB962C8B-B14F-4D97-AF65-F5344CB8AC3E}">
        <p14:creationId xmlns:p14="http://schemas.microsoft.com/office/powerpoint/2010/main" val="3328599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229600" cy="5791200"/>
          </a:xfrm>
        </p:spPr>
        <p:txBody>
          <a:bodyPr>
            <a:normAutofit fontScale="77500" lnSpcReduction="20000"/>
          </a:bodyPr>
          <a:lstStyle/>
          <a:p>
            <a:pPr algn="just" rtl="1"/>
            <a:r>
              <a:rPr lang="ar-EG" dirty="0"/>
              <a:t>ومع تكدس وكثرة المعلومات وتطور الوسائل التكنولوجية ظهرت الحاجة إلى تقديم خدمات أكثر فاعلية وأكثر إفادة ، وصاحب كل هذا تطورا في الاتصالات وفي الأجهزة والبرمجيات مما أتاح تقديم خدمات متطورة.</a:t>
            </a:r>
            <a:endParaRPr lang="en-US" dirty="0"/>
          </a:p>
          <a:p>
            <a:pPr algn="just" rtl="1"/>
            <a:r>
              <a:rPr lang="ar-EG" dirty="0"/>
              <a:t> وقد تطورت المسميات التي تطلق على المكتبة نفسها حسب طبيعة أوعية المعلومات التي تقتنيها المكتبة وحسب الخدمات التي تقدمها هذه المكتبات فأصبحت هناك مسميات عديدة تطلق عليها مثل المكتبة الإلكترونية والمكتبة المهيبرة والمكتبة الافتراضية والمكتبة الرقمية وكلها تقدم خدمات تعتمد على استخدام التكنولوجيات الحديثة من أجهزة وبرمجيات ومعدات وشبكات وغيرها</a:t>
            </a:r>
            <a:endParaRPr lang="en-US" dirty="0"/>
          </a:p>
          <a:p>
            <a:pPr algn="just" rtl="1"/>
            <a:r>
              <a:rPr lang="ar-EG" dirty="0"/>
              <a:t>ومع كل هذه التطورات تطورت بيئة الويب ليظهر الويب 2.0 الذي يرتكز على تنمية العلاقات الاجتماعية بين المستخدمين والتفاعلات الشخصية لديهم، وظهور برامج الويكي وهي الموسوعات مفتوحة المصدر التي تسمح لمستخدميها التعديل والإضافة في ما </a:t>
            </a:r>
            <a:r>
              <a:rPr lang="ar-EG" dirty="0" smtClean="0"/>
              <a:t>تنشره</a:t>
            </a:r>
          </a:p>
          <a:p>
            <a:pPr algn="just" rtl="1"/>
            <a:r>
              <a:rPr lang="ar-EG" dirty="0"/>
              <a:t> وركزت هذه التطبيقات المتطورة على إظهار الجانب الاجتماعي والعلاقات بين المستخدمين عن طريق المدونات الشخصية وغيرها من المواقع التي تسمح بعمل تدريب ودروس خاصة واشتراك جماعي وتقديم خدمات </a:t>
            </a:r>
            <a:r>
              <a:rPr lang="ar-EG" dirty="0" smtClean="0"/>
              <a:t>متفاعلة</a:t>
            </a:r>
            <a:endParaRPr lang="en-US" dirty="0"/>
          </a:p>
          <a:p>
            <a:pPr algn="just" rtl="1"/>
            <a:endParaRPr lang="en-US" dirty="0"/>
          </a:p>
        </p:txBody>
      </p:sp>
    </p:spTree>
    <p:extLst>
      <p:ext uri="{BB962C8B-B14F-4D97-AF65-F5344CB8AC3E}">
        <p14:creationId xmlns:p14="http://schemas.microsoft.com/office/powerpoint/2010/main" val="2221168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indent="0" algn="just" rtl="1">
              <a:buNone/>
            </a:pPr>
            <a:r>
              <a:rPr lang="ar-EG" b="1" u="sng" dirty="0"/>
              <a:t>صفات أخصائي المكتبة المتطور </a:t>
            </a:r>
            <a:endParaRPr lang="en-US" dirty="0"/>
          </a:p>
          <a:p>
            <a:pPr marL="0" indent="0" algn="just" rtl="1">
              <a:buNone/>
            </a:pPr>
            <a:r>
              <a:rPr lang="ar-SA" dirty="0"/>
              <a:t>يجب أن يتمتع أخصائي المكتبات الذي يعمل في بيئة اليكترونية ببعض المهارات التي يمكن تلخصها في </a:t>
            </a:r>
            <a:r>
              <a:rPr lang="ar-SA" dirty="0" smtClean="0"/>
              <a:t>الأت</a:t>
            </a:r>
            <a:r>
              <a:rPr lang="ar-EG" dirty="0" smtClean="0"/>
              <a:t>ى :</a:t>
            </a:r>
            <a:endParaRPr lang="en-US" dirty="0"/>
          </a:p>
          <a:p>
            <a:pPr marL="0" indent="0" algn="just" rtl="1">
              <a:buNone/>
            </a:pPr>
            <a:r>
              <a:rPr lang="ar-SA" dirty="0"/>
              <a:t>1-  مهارة الإلمام بقواعد البيانات الحديثة وكيفية التعامل معها واستخراج المعلومات المناسبة منها </a:t>
            </a:r>
            <a:endParaRPr lang="en-US" dirty="0"/>
          </a:p>
          <a:p>
            <a:pPr marL="0" indent="0" algn="just" rtl="1">
              <a:buNone/>
            </a:pPr>
            <a:r>
              <a:rPr lang="ar-SA" dirty="0"/>
              <a:t>2- تدريب المستفيد على استخدام المصادر والنظم الإلكترونية. </a:t>
            </a:r>
            <a:endParaRPr lang="en-US" dirty="0"/>
          </a:p>
          <a:p>
            <a:pPr marL="0" indent="0" algn="just" rtl="1">
              <a:buNone/>
            </a:pPr>
            <a:r>
              <a:rPr lang="ar-SA" dirty="0"/>
              <a:t>3-  تحليل المعلومات وتقديمها للمستفيدين. </a:t>
            </a:r>
            <a:endParaRPr lang="en-US" dirty="0"/>
          </a:p>
          <a:p>
            <a:pPr marL="0" indent="0" algn="just" rtl="1">
              <a:buNone/>
            </a:pPr>
            <a:r>
              <a:rPr lang="ar-SA" dirty="0"/>
              <a:t>4-  إنشاء ملفات بحث وتقديمها عند الطلب للباحثين والدارسين. </a:t>
            </a:r>
            <a:endParaRPr lang="en-US" dirty="0"/>
          </a:p>
          <a:p>
            <a:pPr marL="0" indent="0" algn="just" rtl="1">
              <a:buNone/>
            </a:pPr>
            <a:r>
              <a:rPr lang="ar-SA" dirty="0"/>
              <a:t>5-  إنشاء ملفات معلومات شخصية وتقديمها عند الحاجة. </a:t>
            </a:r>
            <a:endParaRPr lang="en-US" dirty="0"/>
          </a:p>
          <a:p>
            <a:pPr marL="0" indent="0" algn="just" rtl="1">
              <a:buNone/>
            </a:pPr>
            <a:r>
              <a:rPr lang="ar-SA" dirty="0"/>
              <a:t>6- البحث في مصادر غير معروف للمستفيد وتقديم نتائج البحث. </a:t>
            </a:r>
            <a:endParaRPr lang="en-US" dirty="0"/>
          </a:p>
          <a:p>
            <a:pPr marL="0" indent="0" algn="just" rtl="1">
              <a:buNone/>
            </a:pPr>
            <a:r>
              <a:rPr lang="ar-SA" dirty="0"/>
              <a:t>7-  مساعدة المستفيد في استثمار شبكة الإنترنت وقدراتها الضخمة في الحصول على المعلومات. </a:t>
            </a:r>
            <a:endParaRPr lang="en-US" dirty="0"/>
          </a:p>
          <a:p>
            <a:pPr algn="just"/>
            <a:endParaRPr lang="en-US" dirty="0"/>
          </a:p>
        </p:txBody>
      </p:sp>
    </p:spTree>
    <p:extLst>
      <p:ext uri="{BB962C8B-B14F-4D97-AF65-F5344CB8AC3E}">
        <p14:creationId xmlns:p14="http://schemas.microsoft.com/office/powerpoint/2010/main" val="1193114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pPr algn="just" rtl="1"/>
            <a:r>
              <a:rPr lang="ar-SA" dirty="0"/>
              <a:t>ومثل هذه المهام تتطلب إعداد خاص لاكتساب مهارات معينة في مواجهة التطورات السريعة والمذهلة في تكنولوجيا المعلومات والاتصالات، وتقديم خدمات شاملة ومتجددة تتماشى مع روح العصر وثورة المعلومات. </a:t>
            </a:r>
            <a:endParaRPr lang="en-US" dirty="0"/>
          </a:p>
          <a:p>
            <a:pPr algn="just" rtl="1"/>
            <a:r>
              <a:rPr lang="ar-SA" dirty="0"/>
              <a:t>إن هذه التحديات الكبرى التي تواجهها المكتبات ومراكز المعلومات فرضت عليها إعادة النظر في برامجها وخدماتها، كما حتمت أيضاً على مدارس المكتبات والمعلومات تغيير وتطوير مناهجها لتواكب التطورات الحاصلة في عالم المعلومات نتيجة لاستخدام الحواسيب ووسائل الاتصال بعيدة المدى، ومن ثم العمل على إكساب خريجيها المهارات اللازمة لمواجهة هذه التحديات والتحكم في هذا الفيض الهائل من المعلومات. </a:t>
            </a:r>
            <a:endParaRPr lang="en-US" dirty="0"/>
          </a:p>
          <a:p>
            <a:pPr algn="just"/>
            <a:endParaRPr lang="en-US" dirty="0"/>
          </a:p>
        </p:txBody>
      </p:sp>
    </p:spTree>
    <p:extLst>
      <p:ext uri="{BB962C8B-B14F-4D97-AF65-F5344CB8AC3E}">
        <p14:creationId xmlns:p14="http://schemas.microsoft.com/office/powerpoint/2010/main" val="21986434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algn="just" rtl="1"/>
            <a:r>
              <a:rPr lang="ar-SA" dirty="0"/>
              <a:t>وقد حدد </a:t>
            </a:r>
            <a:r>
              <a:rPr lang="ar-SA" dirty="0" smtClean="0"/>
              <a:t>لانكستر </a:t>
            </a:r>
            <a:r>
              <a:rPr lang="ar-SA" dirty="0"/>
              <a:t>بعض المتطلبات التأهيلية للمكتبيين للتعامل مع التقنيات الجديدة مثل المعرفة التامة بمصادر المعلومات المقروءة آلياً، وكيفية استغلالها بأكبر قدر من الفعالية، ومعرفة جيدة بسياسات وإجراءات التكشف وبناء المكانز، وصياغة استراتيجيات البحث، ومعرفة استخدام تقنيات الاتصال، وتحقيق أقصى قدر من التفاعل في تسهيل طلبات المستفيدين </a:t>
            </a:r>
            <a:endParaRPr lang="en-US" dirty="0"/>
          </a:p>
          <a:p>
            <a:pPr algn="just" rtl="1"/>
            <a:r>
              <a:rPr lang="ar-SA" dirty="0"/>
              <a:t>ونبدأ بعرض بعض الخدمات المتطورة التي تقدم من خلال شبكة الإنترنت ثم نتطرق إلى توظيف بعض تطبيقات ويب2.0 لتقديم خدمات معلومات مميزة</a:t>
            </a:r>
            <a:endParaRPr lang="en-US" dirty="0"/>
          </a:p>
          <a:p>
            <a:pPr algn="just" rtl="1"/>
            <a:r>
              <a:rPr lang="ar-SA" b="1" u="sng" dirty="0"/>
              <a:t>أولا : الخدمات المرجعية التي يمكن أن تتاح في المكتبات من خلال شبكة الإنترنت:</a:t>
            </a:r>
            <a:endParaRPr lang="en-US" dirty="0"/>
          </a:p>
          <a:p>
            <a:pPr algn="just" rtl="1"/>
            <a:r>
              <a:rPr lang="ar-SA" dirty="0"/>
              <a:t>الخدمة المرجعية التي ظهرت وتطورت مع ظهور شبكة الإنترنت يمكن يقسمها إلى </a:t>
            </a:r>
            <a:endParaRPr lang="en-US" dirty="0"/>
          </a:p>
          <a:p>
            <a:pPr algn="just" rtl="1"/>
            <a:r>
              <a:rPr lang="ar-SA" dirty="0"/>
              <a:t>الخدمة المرجعية التفاعلية و الخدمة المرجعية الرقمية والافتراضية </a:t>
            </a:r>
            <a:endParaRPr lang="en-US" dirty="0"/>
          </a:p>
          <a:p>
            <a:pPr algn="just"/>
            <a:endParaRPr lang="en-US" dirty="0"/>
          </a:p>
        </p:txBody>
      </p:sp>
    </p:spTree>
    <p:extLst>
      <p:ext uri="{BB962C8B-B14F-4D97-AF65-F5344CB8AC3E}">
        <p14:creationId xmlns:p14="http://schemas.microsoft.com/office/powerpoint/2010/main" val="16394631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20000"/>
          </a:bodyPr>
          <a:lstStyle/>
          <a:p>
            <a:pPr marL="0" indent="0" algn="just" rtl="1">
              <a:buNone/>
            </a:pPr>
            <a:r>
              <a:rPr lang="ar-EG" dirty="0"/>
              <a:t> </a:t>
            </a:r>
            <a:endParaRPr lang="en-US" dirty="0"/>
          </a:p>
          <a:p>
            <a:pPr marL="0" indent="0" algn="just" rtl="1">
              <a:buNone/>
            </a:pPr>
            <a:r>
              <a:rPr lang="ar-EG" dirty="0"/>
              <a:t>4-اشتراك عدد من الشركات الخاصة والتسويقية في تقديم هذه النوعية من الخدمات وعدم اقتصار تقديم الخدمة المرجعية الرقمية على المكتبات فقط.</a:t>
            </a:r>
            <a:endParaRPr lang="en-US" dirty="0"/>
          </a:p>
          <a:p>
            <a:pPr marL="0" indent="0" algn="just" rtl="1">
              <a:buNone/>
            </a:pPr>
            <a:r>
              <a:rPr lang="ar-EG" dirty="0"/>
              <a:t>5-انتشار الخدمة المرجعية الرقمية المجانية أو بدون مقابل مادي إضافة لوجود الخدمات التي تشترط رسوماً مالية معينة.</a:t>
            </a:r>
            <a:endParaRPr lang="en-US" dirty="0"/>
          </a:p>
          <a:p>
            <a:pPr marL="0" indent="0" algn="just" rtl="1">
              <a:buNone/>
            </a:pPr>
            <a:r>
              <a:rPr lang="ar-EG" dirty="0"/>
              <a:t>6-تصدي فئة من المتطوعين للإجابة عن أسئلة واستفسارات المستفيدين، مثل مشروع مكتبة الإنترنت العامة، الذي وفر فريق عمل عريض، وقلل من فكرة الاكتفاء الذاتي، أو الاعتماد على اختصاصي المراجع في المكتبة فقط.</a:t>
            </a:r>
            <a:endParaRPr lang="en-US" dirty="0"/>
          </a:p>
          <a:p>
            <a:pPr marL="0" indent="0" algn="just" rtl="1">
              <a:buNone/>
            </a:pPr>
            <a:r>
              <a:rPr lang="ar-EG" dirty="0"/>
              <a:t>7-الزيادة في أعداد محركات البحث التي تعمل على القيام بدور اختصاصي المراجع ، إذ أن المستفيد يطرح سؤالاً ، أو كلمات مفتاحيه معينة ويحصل على مجموعة مصادر مثل جوجل و ياهو ... الخ .</a:t>
            </a:r>
            <a:endParaRPr lang="en-US" dirty="0"/>
          </a:p>
          <a:p>
            <a:pPr marL="0" indent="0" algn="just">
              <a:buNone/>
            </a:pPr>
            <a:endParaRPr lang="en-US" dirty="0"/>
          </a:p>
        </p:txBody>
      </p:sp>
    </p:spTree>
    <p:extLst>
      <p:ext uri="{BB962C8B-B14F-4D97-AF65-F5344CB8AC3E}">
        <p14:creationId xmlns:p14="http://schemas.microsoft.com/office/powerpoint/2010/main" val="30962170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a:bodyPr>
          <a:lstStyle/>
          <a:p>
            <a:pPr marL="0" indent="0" algn="just" rtl="1">
              <a:buNone/>
            </a:pPr>
            <a:r>
              <a:rPr lang="en-US" dirty="0"/>
              <a:t> </a:t>
            </a:r>
          </a:p>
          <a:p>
            <a:pPr marL="0" indent="0" algn="just" rtl="1">
              <a:buNone/>
            </a:pPr>
            <a:r>
              <a:rPr lang="ar-EG" dirty="0"/>
              <a:t>8-تنوع أشكال المصادر المرجعية الرقمية وزيادة حجمها ، ما بين أدلة موضوعية ، وبوابات معلومات ، وكشافات وفهارس مكتبات متاحة على الخط المباشر ، أتاحت مجالاً خصباً لنمو الخدمة المرجعية الرقمية .</a:t>
            </a:r>
            <a:endParaRPr lang="en-US" dirty="0"/>
          </a:p>
          <a:p>
            <a:pPr marL="0" indent="0" algn="just" rtl="1">
              <a:buNone/>
            </a:pPr>
            <a:r>
              <a:rPr lang="ar-EG" dirty="0"/>
              <a:t>9-دور النشر التجارية ، وكنوع من التسويق والترويج لمنتجاتها ، تتيح لفترات زمنية معينة بعض المصادر المرجعية الرقمية كالموسوعات والقواميس وقواعد البيانات بصورة مجانية بحتة.</a:t>
            </a:r>
            <a:endParaRPr lang="en-US" dirty="0"/>
          </a:p>
          <a:p>
            <a:pPr marL="0" indent="0" algn="just" rtl="1">
              <a:buNone/>
            </a:pPr>
            <a:r>
              <a:rPr lang="ar-EG" dirty="0"/>
              <a:t>10-نمو وتطور الفكر المهني لدى اختصاصي المعلومات والرغبة في الوصول للمستفيدين أينما كانوا وفي كل الأوقات.</a:t>
            </a:r>
            <a:endParaRPr lang="en-US" dirty="0"/>
          </a:p>
          <a:p>
            <a:pPr marL="0" indent="0" algn="just" rtl="1">
              <a:buNone/>
            </a:pPr>
            <a:r>
              <a:rPr lang="ar-EG" dirty="0"/>
              <a:t> </a:t>
            </a:r>
            <a:endParaRPr lang="en-US" dirty="0"/>
          </a:p>
          <a:p>
            <a:pPr marL="0" indent="0" algn="just">
              <a:buNone/>
            </a:pPr>
            <a:endParaRPr lang="en-US" dirty="0"/>
          </a:p>
        </p:txBody>
      </p:sp>
    </p:spTree>
    <p:extLst>
      <p:ext uri="{BB962C8B-B14F-4D97-AF65-F5344CB8AC3E}">
        <p14:creationId xmlns:p14="http://schemas.microsoft.com/office/powerpoint/2010/main" val="20319579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0000" lnSpcReduction="20000"/>
          </a:bodyPr>
          <a:lstStyle/>
          <a:p>
            <a:pPr marL="0" indent="0" algn="just" rtl="1">
              <a:buNone/>
            </a:pPr>
            <a:r>
              <a:rPr lang="ar-EG" dirty="0"/>
              <a:t> </a:t>
            </a:r>
            <a:endParaRPr lang="en-US" dirty="0"/>
          </a:p>
          <a:p>
            <a:pPr marL="0" indent="0" algn="just" rtl="1">
              <a:buNone/>
            </a:pPr>
            <a:r>
              <a:rPr lang="ar-EG" dirty="0"/>
              <a:t>تقسم هذه الخدمة إلى </a:t>
            </a:r>
            <a:endParaRPr lang="en-US" dirty="0"/>
          </a:p>
          <a:p>
            <a:pPr marL="0" indent="0" algn="just" rtl="1">
              <a:buNone/>
            </a:pPr>
            <a:r>
              <a:rPr lang="ar-SA" b="1" dirty="0"/>
              <a:t>1-1 الخدمة المرجعية الرقمية غير التزامنية :</a:t>
            </a:r>
            <a:endParaRPr lang="en-US" dirty="0"/>
          </a:p>
          <a:p>
            <a:pPr marL="0" indent="0" algn="just" rtl="1">
              <a:buNone/>
            </a:pPr>
            <a:r>
              <a:rPr lang="ar-SA" dirty="0"/>
              <a:t>ويندرج تحتها الخدمة المرجعية الرقمية عبر البريد الإلكتروني ، والذي ينقسم بدوره إلى قسمين: </a:t>
            </a:r>
            <a:endParaRPr lang="en-US" dirty="0"/>
          </a:p>
          <a:p>
            <a:pPr marL="0" indent="0" algn="just" rtl="1">
              <a:buNone/>
            </a:pPr>
            <a:r>
              <a:rPr lang="ar-SA" b="1" dirty="0"/>
              <a:t>-البريد الإلكتروني البسيط  </a:t>
            </a:r>
            <a:r>
              <a:rPr lang="en-US" b="1" dirty="0"/>
              <a:t>Basic E-mail</a:t>
            </a:r>
            <a:r>
              <a:rPr lang="ar-SA" b="1" dirty="0"/>
              <a:t>:</a:t>
            </a:r>
            <a:endParaRPr lang="en-US" dirty="0"/>
          </a:p>
          <a:p>
            <a:pPr marL="0" indent="0" algn="just" rtl="1">
              <a:buNone/>
            </a:pPr>
            <a:r>
              <a:rPr lang="ar-SA" dirty="0"/>
              <a:t>ينبغي على المكتبات التوسع في خدماتها لاستقطاب عدد أكبر من المستفيدين والمستخدمين، وخدمات وتطبيقات البريد الإلكتروني تعتبر من أهم وأوسع الخدمات انتشاراً عبر الإنترنت، وتستخدم لأغراض مهنية وبحثية ووظيفية وشخصية مختلفة، ويومياً يتضاعف عدد من يتعاملون مع هذه الخدمة على جميع المستويات وفي التخصصات المختلفة. </a:t>
            </a:r>
            <a:endParaRPr lang="en-US" dirty="0"/>
          </a:p>
          <a:p>
            <a:pPr marL="0" indent="0" algn="just" rtl="1">
              <a:buNone/>
            </a:pPr>
            <a:r>
              <a:rPr lang="ar-SA" dirty="0"/>
              <a:t>حيث أن البريد الإلكتروني لا يحتاج إلى جهد أو وقت كبير حيث يستطيع المستخدم عن طريق حاسبه الشخصي  إرسال واستقبال الرسائل بشكل سهل وسريع، وتضمينها أية وثائق أو ملفات ضرورية ومطلوبة. كذلك فان رسالة المستخدم يمكن أن تكتب مرة واحدة وتوزع المئات منها، إذا استدعى الأمر، إلى مئات من الجهات والأفراد الموزعين في مختلف مناطق العالم، عن طريق أجهزتهم المشاركة في الشبكة</a:t>
            </a:r>
            <a:r>
              <a:rPr lang="en-US" dirty="0"/>
              <a:t>.</a:t>
            </a:r>
          </a:p>
          <a:p>
            <a:pPr marL="0" indent="0" algn="just">
              <a:buNone/>
            </a:pPr>
            <a:endParaRPr lang="en-US" dirty="0"/>
          </a:p>
        </p:txBody>
      </p:sp>
    </p:spTree>
    <p:extLst>
      <p:ext uri="{BB962C8B-B14F-4D97-AF65-F5344CB8AC3E}">
        <p14:creationId xmlns:p14="http://schemas.microsoft.com/office/powerpoint/2010/main" val="28776398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1485</Words>
  <Application>Microsoft Office PowerPoint</Application>
  <PresentationFormat>On-screen Show (4:3)</PresentationFormat>
  <Paragraphs>106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خدمات معلومات حديثة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الحوسبة السحابية </vt:lpstr>
      <vt:lpstr>PowerPoint Presentation</vt:lpstr>
      <vt:lpstr>PowerPoint Presentation</vt:lpstr>
      <vt:lpstr>PowerPoint Presentation</vt:lpstr>
      <vt:lpstr>الشركات والخدمات التى تقدم الحوسبة السحابية فى المكتبات ومراكز المعلومات  </vt:lpstr>
      <vt:lpstr>عيوب الحوسبة السحابية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54</cp:revision>
  <dcterms:created xsi:type="dcterms:W3CDTF">2007-12-31T22:39:46Z</dcterms:created>
  <dcterms:modified xsi:type="dcterms:W3CDTF">2020-03-20T23:59:16Z</dcterms:modified>
</cp:coreProperties>
</file>